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8" r:id="rId2"/>
    <p:sldId id="257" r:id="rId3"/>
    <p:sldId id="331" r:id="rId4"/>
    <p:sldId id="332" r:id="rId5"/>
    <p:sldId id="260" r:id="rId6"/>
    <p:sldId id="268" r:id="rId7"/>
    <p:sldId id="338" r:id="rId8"/>
    <p:sldId id="339" r:id="rId9"/>
    <p:sldId id="318" r:id="rId10"/>
    <p:sldId id="317" r:id="rId11"/>
    <p:sldId id="316" r:id="rId12"/>
    <p:sldId id="315" r:id="rId13"/>
    <p:sldId id="314" r:id="rId14"/>
    <p:sldId id="321" r:id="rId15"/>
    <p:sldId id="266" r:id="rId16"/>
    <p:sldId id="336" r:id="rId17"/>
    <p:sldId id="333" r:id="rId18"/>
    <p:sldId id="265" r:id="rId19"/>
    <p:sldId id="322" r:id="rId20"/>
    <p:sldId id="329" r:id="rId21"/>
    <p:sldId id="328" r:id="rId22"/>
    <p:sldId id="327" r:id="rId23"/>
    <p:sldId id="326" r:id="rId24"/>
    <p:sldId id="325" r:id="rId25"/>
    <p:sldId id="324" r:id="rId26"/>
    <p:sldId id="323" r:id="rId27"/>
    <p:sldId id="294" r:id="rId28"/>
    <p:sldId id="304" r:id="rId29"/>
    <p:sldId id="303" r:id="rId30"/>
    <p:sldId id="302" r:id="rId31"/>
    <p:sldId id="301" r:id="rId32"/>
    <p:sldId id="300" r:id="rId33"/>
    <p:sldId id="299" r:id="rId34"/>
    <p:sldId id="298" r:id="rId35"/>
    <p:sldId id="297" r:id="rId36"/>
    <p:sldId id="296" r:id="rId37"/>
    <p:sldId id="271" r:id="rId38"/>
    <p:sldId id="27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496"/>
    <a:srgbClr val="FFCC66"/>
    <a:srgbClr val="FFBD5B"/>
    <a:srgbClr val="D5E575"/>
    <a:srgbClr val="E7F070"/>
    <a:srgbClr val="565400"/>
    <a:srgbClr val="333300"/>
    <a:srgbClr val="736B41"/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8" autoAdjust="0"/>
    <p:restoredTop sz="94662" autoAdjust="0"/>
  </p:normalViewPr>
  <p:slideViewPr>
    <p:cSldViewPr snapToGrid="0" snapToObjects="1">
      <p:cViewPr>
        <p:scale>
          <a:sx n="70" d="100"/>
          <a:sy n="70" d="100"/>
        </p:scale>
        <p:origin x="-1386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Users\86904%7d\Desktop\ECNS%2019-22\TABLERO%20E%20INDICADORES%20MARES\TABLERO%20MARE%20COORDINADRA%20DIOCESANA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MX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4.2054097678649927E-2"/>
          <c:y val="8.0123619532839738E-2"/>
          <c:w val="0.93399124546886225"/>
          <c:h val="0.8695927163258016"/>
        </c:manualLayout>
      </c:layout>
      <c:barChart>
        <c:barDir val="col"/>
        <c:grouping val="stacked"/>
        <c:varyColors val="1"/>
        <c:ser>
          <c:idx val="0"/>
          <c:order val="0"/>
          <c:tx>
            <c:strRef>
              <c:f>Datos!$C$93</c:f>
              <c:strCache>
                <c:ptCount val="1"/>
                <c:pt idx="0">
                  <c:v>1N</c:v>
                </c:pt>
              </c:strCache>
            </c:strRef>
          </c:tx>
          <c:spPr>
            <a:solidFill>
              <a:srgbClr val="E6B9B8"/>
            </a:solidFill>
          </c:spPr>
          <c:invertIfNegative val="1"/>
          <c:val>
            <c:numRef>
              <c:f>Datos!$C$94:$C$119</c:f>
              <c:numCache>
                <c:formatCode>General</c:formatCode>
                <c:ptCount val="26"/>
                <c:pt idx="0">
                  <c:v>201</c:v>
                </c:pt>
                <c:pt idx="1">
                  <c:v>345</c:v>
                </c:pt>
                <c:pt idx="2">
                  <c:v>54</c:v>
                </c:pt>
                <c:pt idx="3">
                  <c:v>34</c:v>
                </c:pt>
                <c:pt idx="4">
                  <c:v>543</c:v>
                </c:pt>
                <c:pt idx="5">
                  <c:v>455</c:v>
                </c:pt>
                <c:pt idx="6">
                  <c:v>234</c:v>
                </c:pt>
                <c:pt idx="7">
                  <c:v>543</c:v>
                </c:pt>
                <c:pt idx="8">
                  <c:v>321</c:v>
                </c:pt>
                <c:pt idx="9">
                  <c:v>233</c:v>
                </c:pt>
                <c:pt idx="10">
                  <c:v>112</c:v>
                </c:pt>
                <c:pt idx="11">
                  <c:v>211</c:v>
                </c:pt>
                <c:pt idx="12">
                  <c:v>112</c:v>
                </c:pt>
                <c:pt idx="13">
                  <c:v>211</c:v>
                </c:pt>
                <c:pt idx="14">
                  <c:v>112</c:v>
                </c:pt>
                <c:pt idx="15">
                  <c:v>211</c:v>
                </c:pt>
                <c:pt idx="16">
                  <c:v>112</c:v>
                </c:pt>
                <c:pt idx="17">
                  <c:v>211</c:v>
                </c:pt>
                <c:pt idx="18">
                  <c:v>112</c:v>
                </c:pt>
                <c:pt idx="19">
                  <c:v>211</c:v>
                </c:pt>
                <c:pt idx="20">
                  <c:v>112</c:v>
                </c:pt>
                <c:pt idx="21">
                  <c:v>211</c:v>
                </c:pt>
                <c:pt idx="22">
                  <c:v>34</c:v>
                </c:pt>
                <c:pt idx="23">
                  <c:v>45</c:v>
                </c:pt>
                <c:pt idx="24">
                  <c:v>34</c:v>
                </c:pt>
                <c:pt idx="25">
                  <c:v>45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DE9-194D-BD1C-1386D91F3AA8}"/>
            </c:ex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ser>
          <c:idx val="1"/>
          <c:order val="1"/>
          <c:tx>
            <c:strRef>
              <c:f>Datos!$D$93</c:f>
              <c:strCache>
                <c:ptCount val="1"/>
                <c:pt idx="0">
                  <c:v>2N</c:v>
                </c:pt>
              </c:strCache>
            </c:strRef>
          </c:tx>
          <c:spPr>
            <a:solidFill>
              <a:srgbClr val="748C43"/>
            </a:solidFill>
          </c:spPr>
          <c:invertIfNegative val="1"/>
          <c:val>
            <c:numRef>
              <c:f>Datos!$D$94:$D$119</c:f>
              <c:numCache>
                <c:formatCode>General</c:formatCode>
                <c:ptCount val="26"/>
                <c:pt idx="0">
                  <c:v>122</c:v>
                </c:pt>
                <c:pt idx="1">
                  <c:v>180</c:v>
                </c:pt>
                <c:pt idx="2">
                  <c:v>23</c:v>
                </c:pt>
                <c:pt idx="3">
                  <c:v>33</c:v>
                </c:pt>
                <c:pt idx="4">
                  <c:v>342</c:v>
                </c:pt>
                <c:pt idx="5">
                  <c:v>432</c:v>
                </c:pt>
                <c:pt idx="6">
                  <c:v>224</c:v>
                </c:pt>
                <c:pt idx="7">
                  <c:v>221</c:v>
                </c:pt>
                <c:pt idx="8">
                  <c:v>231</c:v>
                </c:pt>
                <c:pt idx="9">
                  <c:v>300</c:v>
                </c:pt>
                <c:pt idx="10">
                  <c:v>101</c:v>
                </c:pt>
                <c:pt idx="11">
                  <c:v>110</c:v>
                </c:pt>
                <c:pt idx="12">
                  <c:v>101</c:v>
                </c:pt>
                <c:pt idx="13">
                  <c:v>110</c:v>
                </c:pt>
                <c:pt idx="14">
                  <c:v>101</c:v>
                </c:pt>
                <c:pt idx="15">
                  <c:v>110</c:v>
                </c:pt>
                <c:pt idx="16">
                  <c:v>101</c:v>
                </c:pt>
                <c:pt idx="17">
                  <c:v>110</c:v>
                </c:pt>
                <c:pt idx="18">
                  <c:v>101</c:v>
                </c:pt>
                <c:pt idx="19">
                  <c:v>110</c:v>
                </c:pt>
                <c:pt idx="20">
                  <c:v>101</c:v>
                </c:pt>
                <c:pt idx="21">
                  <c:v>110</c:v>
                </c:pt>
                <c:pt idx="22">
                  <c:v>21</c:v>
                </c:pt>
                <c:pt idx="23">
                  <c:v>32</c:v>
                </c:pt>
                <c:pt idx="24">
                  <c:v>21</c:v>
                </c:pt>
                <c:pt idx="25">
                  <c:v>32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DE9-194D-BD1C-1386D91F3AA8}"/>
            </c:ex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ser>
          <c:idx val="2"/>
          <c:order val="2"/>
          <c:tx>
            <c:strRef>
              <c:f>Datos!$E$93</c:f>
              <c:strCache>
                <c:ptCount val="1"/>
                <c:pt idx="0">
                  <c:v>3N</c:v>
                </c:pt>
              </c:strCache>
            </c:strRef>
          </c:tx>
          <c:spPr>
            <a:solidFill>
              <a:srgbClr val="903C3A"/>
            </a:solidFill>
          </c:spPr>
          <c:invertIfNegative val="1"/>
          <c:val>
            <c:numRef>
              <c:f>Datos!$E$94:$E$119</c:f>
              <c:numCache>
                <c:formatCode>General</c:formatCode>
                <c:ptCount val="26"/>
                <c:pt idx="0">
                  <c:v>76</c:v>
                </c:pt>
                <c:pt idx="1">
                  <c:v>100</c:v>
                </c:pt>
                <c:pt idx="2">
                  <c:v>12</c:v>
                </c:pt>
                <c:pt idx="3">
                  <c:v>23</c:v>
                </c:pt>
                <c:pt idx="4">
                  <c:v>234</c:v>
                </c:pt>
                <c:pt idx="5">
                  <c:v>233</c:v>
                </c:pt>
                <c:pt idx="6">
                  <c:v>122</c:v>
                </c:pt>
                <c:pt idx="7">
                  <c:v>205</c:v>
                </c:pt>
                <c:pt idx="8">
                  <c:v>156</c:v>
                </c:pt>
                <c:pt idx="9">
                  <c:v>200</c:v>
                </c:pt>
                <c:pt idx="10">
                  <c:v>89</c:v>
                </c:pt>
                <c:pt idx="11">
                  <c:v>100</c:v>
                </c:pt>
                <c:pt idx="12">
                  <c:v>89</c:v>
                </c:pt>
                <c:pt idx="13">
                  <c:v>100</c:v>
                </c:pt>
                <c:pt idx="14">
                  <c:v>89</c:v>
                </c:pt>
                <c:pt idx="15">
                  <c:v>100</c:v>
                </c:pt>
                <c:pt idx="16">
                  <c:v>89</c:v>
                </c:pt>
                <c:pt idx="17">
                  <c:v>100</c:v>
                </c:pt>
                <c:pt idx="18">
                  <c:v>89</c:v>
                </c:pt>
                <c:pt idx="19">
                  <c:v>100</c:v>
                </c:pt>
                <c:pt idx="20">
                  <c:v>89</c:v>
                </c:pt>
                <c:pt idx="21">
                  <c:v>100</c:v>
                </c:pt>
                <c:pt idx="22">
                  <c:v>5</c:v>
                </c:pt>
                <c:pt idx="23">
                  <c:v>20</c:v>
                </c:pt>
                <c:pt idx="24">
                  <c:v>5</c:v>
                </c:pt>
                <c:pt idx="25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DE9-194D-BD1C-1386D91F3AA8}"/>
            </c:ex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57697152"/>
        <c:axId val="157698688"/>
      </c:barChart>
      <c:catAx>
        <c:axId val="157697152"/>
        <c:scaling>
          <c:orientation val="minMax"/>
        </c:scaling>
        <c:delete val="0"/>
        <c:axPos val="b"/>
        <c:majorTickMark val="cross"/>
        <c:minorTickMark val="cross"/>
        <c:tickLblPos val="nextTo"/>
        <c:txPr>
          <a:bodyPr rot="-16800000"/>
          <a:lstStyle/>
          <a:p>
            <a:pPr lvl="0">
              <a:defRPr sz="800" b="0" i="0">
                <a:solidFill>
                  <a:srgbClr val="000000"/>
                </a:solidFill>
                <a:latin typeface="+mn-lt"/>
              </a:defRPr>
            </a:pPr>
            <a:endParaRPr lang="es-MX"/>
          </a:p>
        </c:txPr>
        <c:crossAx val="157698688"/>
        <c:crosses val="autoZero"/>
        <c:auto val="1"/>
        <c:lblAlgn val="ctr"/>
        <c:lblOffset val="100"/>
        <c:noMultiLvlLbl val="1"/>
      </c:catAx>
      <c:valAx>
        <c:axId val="157698688"/>
        <c:scaling>
          <c:orientation val="minMax"/>
        </c:scaling>
        <c:delete val="0"/>
        <c:axPos val="l"/>
        <c:majorGridlines>
          <c:spPr>
            <a:ln>
              <a:solidFill>
                <a:srgbClr val="D9D9D9"/>
              </a:solidFill>
            </a:ln>
          </c:spPr>
        </c:majorGridlines>
        <c:numFmt formatCode="General" sourceLinked="1"/>
        <c:majorTickMark val="cross"/>
        <c:minorTickMark val="cross"/>
        <c:tickLblPos val="nextTo"/>
        <c:spPr>
          <a:ln w="47625">
            <a:noFill/>
          </a:ln>
        </c:spPr>
        <c:txPr>
          <a:bodyPr/>
          <a:lstStyle/>
          <a:p>
            <a:pPr lvl="0">
              <a:defRPr sz="900" b="0" i="0">
                <a:solidFill>
                  <a:srgbClr val="595959"/>
                </a:solidFill>
                <a:latin typeface="+mn-lt"/>
              </a:defRPr>
            </a:pPr>
            <a:endParaRPr lang="es-MX"/>
          </a:p>
        </c:txPr>
        <c:crossAx val="157697152"/>
        <c:crosses val="autoZero"/>
        <c:crossBetween val="between"/>
      </c:valAx>
      <c:spPr>
        <a:solidFill>
          <a:srgbClr val="FFFFFF"/>
        </a:solidFill>
      </c:spPr>
    </c:plotArea>
    <c:legend>
      <c:legendPos val="t"/>
      <c:layout/>
      <c:overlay val="0"/>
      <c:txPr>
        <a:bodyPr/>
        <a:lstStyle/>
        <a:p>
          <a:pPr lvl="0">
            <a:defRPr sz="900">
              <a:solidFill>
                <a:srgbClr val="595959"/>
              </a:solidFill>
              <a:latin typeface="+mn-lt"/>
            </a:defRPr>
          </a:pPr>
          <a:endParaRPr lang="es-MX"/>
        </a:p>
      </c:txPr>
    </c:legend>
    <c:plotVisOnly val="1"/>
    <c:dispBlanksAs val="zero"/>
    <c:showDLblsOverMax val="1"/>
  </c:chart>
  <c:spPr>
    <a:solidFill>
      <a:srgbClr val="FFFFFF"/>
    </a:solidFill>
  </c:sp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A20AEB-E9BB-4272-A826-849CBECC27F7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25535-5F77-4F68-B63A-44D118FEC397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00240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3331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3701" y="2751423"/>
            <a:ext cx="4101007" cy="931790"/>
          </a:xfrm>
        </p:spPr>
        <p:txBody>
          <a:bodyPr>
            <a:noAutofit/>
          </a:bodyPr>
          <a:lstStyle/>
          <a:p>
            <a:r>
              <a:rPr lang="en-US" sz="8000" b="1" dirty="0" err="1" smtClean="0">
                <a:latin typeface="Century Gothic"/>
                <a:cs typeface="Century Gothic"/>
              </a:rPr>
              <a:t>MaRes</a:t>
            </a:r>
            <a:endParaRPr lang="en-US" sz="8000" b="1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latin typeface="Century Gothic"/>
                <a:cs typeface="Century Gothic"/>
              </a:rPr>
              <a:t>PROPIOS DEL AREA</a:t>
            </a:r>
            <a:endParaRPr lang="en-US" b="1" dirty="0">
              <a:latin typeface="Century Gothic"/>
              <a:cs typeface="Century Gothic"/>
            </a:endParaRPr>
          </a:p>
        </p:txBody>
      </p:sp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35880" y="101976"/>
            <a:ext cx="3892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pic>
        <p:nvPicPr>
          <p:cNvPr id="4" name="Picture 3" descr="Logo Ma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92" y="1968149"/>
            <a:ext cx="2537616" cy="338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6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797" y="-191070"/>
            <a:ext cx="8815387" cy="585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372260"/>
            <a:ext cx="1691825" cy="1125151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21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448" y="4808002"/>
            <a:ext cx="2448921" cy="1835679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9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295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9956"/>
            <a:ext cx="8591265" cy="485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01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17" y="364575"/>
            <a:ext cx="7092971" cy="551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1101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2800"/>
            <a:ext cx="9035908" cy="4482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75301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377" y="214449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 redondeado"/>
          <p:cNvSpPr/>
          <p:nvPr/>
        </p:nvSpPr>
        <p:spPr>
          <a:xfrm>
            <a:off x="204716" y="405517"/>
            <a:ext cx="3589362" cy="2019869"/>
          </a:xfrm>
          <a:prstGeom prst="roundRect">
            <a:avLst/>
          </a:prstGeom>
          <a:solidFill>
            <a:srgbClr val="EDF49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El proyecto se termino en octubre de 2018, con temas, dinámicas y cartas descriptivas</a:t>
            </a: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2 Rectángulo redondeado"/>
          <p:cNvSpPr/>
          <p:nvPr/>
        </p:nvSpPr>
        <p:spPr>
          <a:xfrm>
            <a:off x="4067033" y="1633816"/>
            <a:ext cx="3589361" cy="200622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La prueba piloto se hizo en noviembre de 2018 en 3 diócesis, Guadalajara, Monterrey y Cd. </a:t>
            </a:r>
            <a:r>
              <a:rPr lang="es-MX" sz="24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Juarez</a:t>
            </a: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5 Rectángulo redondeado"/>
          <p:cNvSpPr/>
          <p:nvPr/>
        </p:nvSpPr>
        <p:spPr>
          <a:xfrm>
            <a:off x="1665026" y="4063118"/>
            <a:ext cx="3589362" cy="201986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partir de enero de 2019 se libero a membresía y se distribuyo el material en PDF</a:t>
            </a:r>
            <a:endParaRPr lang="es-MX" sz="24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2998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89" y="4673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82" y="333161"/>
            <a:ext cx="2768600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627655" y="333161"/>
            <a:ext cx="2674962" cy="2471075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REUNION </a:t>
            </a:r>
          </a:p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</a:t>
            </a:r>
          </a:p>
          <a:p>
            <a:pPr algn="ctr"/>
            <a:r>
              <a:rPr lang="es-ES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ZOOM</a:t>
            </a:r>
            <a:endParaRPr lang="es-MX" sz="4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67" t="15886" r="9157" b="35053"/>
          <a:stretch/>
        </p:blipFill>
        <p:spPr bwMode="auto">
          <a:xfrm>
            <a:off x="627655" y="2804236"/>
            <a:ext cx="2674962" cy="252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1533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89" y="4673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Rectángulo"/>
          <p:cNvSpPr/>
          <p:nvPr/>
        </p:nvSpPr>
        <p:spPr>
          <a:xfrm>
            <a:off x="373372" y="791571"/>
            <a:ext cx="8366077" cy="42444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Por motivos de distancia y para darles una mejor atención, a partir de enero de 2020 se iniciaran reuniones de BLOQUE por medio de videoconferencias en ZOOM 1 vez al mes, donde se llevara control de cada diócesis revisando sus avances, viendo inquietudes y aclarando dudas del área</a:t>
            </a:r>
            <a:endParaRPr lang="es-MX" sz="36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8976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89" y="4673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55" y="2804236"/>
            <a:ext cx="2646363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182" y="333161"/>
            <a:ext cx="2768600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627655" y="333161"/>
            <a:ext cx="2674962" cy="2471075"/>
          </a:xfrm>
          <a:prstGeom prst="rect">
            <a:avLst/>
          </a:prstGeom>
          <a:solidFill>
            <a:srgbClr val="00B0F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BASE </a:t>
            </a:r>
          </a:p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DE</a:t>
            </a:r>
          </a:p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DATOS</a:t>
            </a:r>
            <a:endParaRPr lang="es-MX" sz="4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99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81" y="457809"/>
            <a:ext cx="8489144" cy="559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2228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928" y="5413622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72" r="6469" b="4905"/>
          <a:stretch/>
        </p:blipFill>
        <p:spPr bwMode="auto">
          <a:xfrm>
            <a:off x="-14852" y="337838"/>
            <a:ext cx="9128410" cy="4917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1032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5" y="-54555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8877" y="39214"/>
            <a:ext cx="5028222" cy="1143000"/>
          </a:xfrm>
        </p:spPr>
        <p:txBody>
          <a:bodyPr>
            <a:noAutofit/>
          </a:bodyPr>
          <a:lstStyle/>
          <a:p>
            <a:pPr algn="l"/>
            <a:r>
              <a:rPr lang="en-US" sz="6600" b="1" dirty="0" err="1" smtClean="0">
                <a:latin typeface="Arial" pitchFamily="34" charset="0"/>
                <a:cs typeface="Arial" pitchFamily="34" charset="0"/>
              </a:rPr>
              <a:t>Contenido</a:t>
            </a:r>
            <a:r>
              <a:rPr lang="en-US" sz="6600" b="1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6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8 Rectángulo"/>
          <p:cNvSpPr/>
          <p:nvPr/>
        </p:nvSpPr>
        <p:spPr>
          <a:xfrm>
            <a:off x="2286000" y="310583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es-ES" dirty="0"/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60608" y="136477"/>
            <a:ext cx="452383" cy="94240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95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233613" y="1182214"/>
            <a:ext cx="8421216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es-ES" sz="4000" dirty="0" err="1" smtClean="0">
                <a:latin typeface="Arial" pitchFamily="34" charset="0"/>
                <a:cs typeface="Arial" pitchFamily="34" charset="0"/>
              </a:rPr>
              <a:t>Mision</a:t>
            </a:r>
            <a:r>
              <a:rPr lang="es-ES" sz="4000" dirty="0">
                <a:latin typeface="Arial" pitchFamily="34" charset="0"/>
                <a:cs typeface="Arial" pitchFamily="34" charset="0"/>
              </a:rPr>
              <a:t>, </a:t>
            </a:r>
            <a:r>
              <a:rPr lang="es-ES" sz="4000" dirty="0" err="1">
                <a:latin typeface="Arial" pitchFamily="34" charset="0"/>
                <a:cs typeface="Arial" pitchFamily="34" charset="0"/>
              </a:rPr>
              <a:t>Vision</a:t>
            </a:r>
            <a:r>
              <a:rPr lang="es-ES" sz="4000" dirty="0">
                <a:latin typeface="Arial" pitchFamily="34" charset="0"/>
                <a:cs typeface="Arial" pitchFamily="34" charset="0"/>
              </a:rPr>
              <a:t>, Carisma y Objetivo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s-MX" sz="4000" dirty="0" err="1" smtClean="0">
                <a:latin typeface="Arial" pitchFamily="34" charset="0"/>
                <a:cs typeface="Arial" pitchFamily="34" charset="0"/>
              </a:rPr>
              <a:t>Situacion</a:t>
            </a:r>
            <a:r>
              <a:rPr lang="es-MX" sz="4000" dirty="0" smtClean="0">
                <a:latin typeface="Arial" pitchFamily="34" charset="0"/>
                <a:cs typeface="Arial" pitchFamily="34" charset="0"/>
              </a:rPr>
              <a:t> actual </a:t>
            </a:r>
            <a:r>
              <a:rPr lang="es-MX" sz="4000" dirty="0" err="1" smtClean="0">
                <a:latin typeface="Arial" pitchFamily="34" charset="0"/>
                <a:cs typeface="Arial" pitchFamily="34" charset="0"/>
              </a:rPr>
              <a:t>MaRes</a:t>
            </a:r>
            <a:endParaRPr lang="es-MX" sz="40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s-MX" sz="4000" dirty="0" smtClean="0">
                <a:latin typeface="Arial" pitchFamily="34" charset="0"/>
                <a:cs typeface="Arial" pitchFamily="34" charset="0"/>
              </a:rPr>
              <a:t>Estatus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s-ES" sz="4000" dirty="0" smtClean="0">
                <a:latin typeface="Arial" pitchFamily="34" charset="0"/>
                <a:cs typeface="Arial" pitchFamily="34" charset="0"/>
              </a:rPr>
              <a:t>Tablero de indicadores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s-ES" sz="4000" dirty="0" smtClean="0">
                <a:latin typeface="Arial" pitchFamily="34" charset="0"/>
                <a:cs typeface="Arial" pitchFamily="34" charset="0"/>
              </a:rPr>
              <a:t>Encuentro Familiar </a:t>
            </a:r>
            <a:r>
              <a:rPr lang="es-ES" sz="4000" dirty="0" err="1" smtClean="0">
                <a:latin typeface="Arial" pitchFamily="34" charset="0"/>
                <a:cs typeface="Arial" pitchFamily="34" charset="0"/>
              </a:rPr>
              <a:t>MaRes</a:t>
            </a:r>
            <a:endParaRPr lang="es-ES" sz="4000" dirty="0" smtClean="0">
              <a:latin typeface="Arial" pitchFamily="34" charset="0"/>
              <a:cs typeface="Arial" pitchFamily="34" charset="0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es-ES" sz="4000" dirty="0" smtClean="0">
                <a:latin typeface="Arial" pitchFamily="34" charset="0"/>
                <a:cs typeface="Arial" pitchFamily="34" charset="0"/>
              </a:rPr>
              <a:t>Base de Datos</a:t>
            </a:r>
            <a:endParaRPr lang="es-MX" sz="4000" dirty="0" smtClean="0">
              <a:latin typeface="Arial" pitchFamily="34" charset="0"/>
              <a:cs typeface="Arial" pitchFamily="34" charset="0"/>
            </a:endParaRPr>
          </a:p>
          <a:p>
            <a:r>
              <a:rPr lang="es-MX" sz="2800" dirty="0" smtClean="0">
                <a:latin typeface="Arial" pitchFamily="34" charset="0"/>
                <a:cs typeface="Arial" pitchFamily="34" charset="0"/>
              </a:rPr>
              <a:t> </a:t>
            </a:r>
            <a:endParaRPr lang="es-MX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365" y="5342528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89" y="201186"/>
            <a:ext cx="9036759" cy="51413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0793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86" y="5333333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33" y="136150"/>
            <a:ext cx="9032877" cy="5079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32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86" y="5360627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3" y="134142"/>
            <a:ext cx="9119808" cy="512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956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80" y="5338927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590" y="23994"/>
            <a:ext cx="9159589" cy="515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87984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985" y="5348905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480"/>
            <a:ext cx="9144001" cy="514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1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780" y="5393517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289"/>
            <a:ext cx="9128411" cy="5134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72649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0147" y="469639"/>
            <a:ext cx="2680838" cy="541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928048" y="592646"/>
            <a:ext cx="3636157" cy="2483893"/>
          </a:xfrm>
          <a:prstGeom prst="rect">
            <a:avLst/>
          </a:prstGeom>
          <a:solidFill>
            <a:srgbClr val="FFBD5B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4000" b="1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MaRe</a:t>
            </a:r>
            <a:endParaRPr lang="es-MX" sz="4000" b="1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Coordinadora</a:t>
            </a:r>
          </a:p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Diocesana</a:t>
            </a:r>
            <a:endParaRPr lang="es-MX" sz="4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43" t="18092" r="6481" b="40574"/>
          <a:stretch/>
        </p:blipFill>
        <p:spPr bwMode="auto">
          <a:xfrm>
            <a:off x="928047" y="3076538"/>
            <a:ext cx="3628363" cy="250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46932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" y="3174"/>
            <a:ext cx="9139767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1920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02825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174"/>
            <a:ext cx="9139767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948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60608" y="136477"/>
            <a:ext cx="452383" cy="94240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95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4" t="29664" r="40211" b="9142"/>
          <a:stretch/>
        </p:blipFill>
        <p:spPr bwMode="auto">
          <a:xfrm>
            <a:off x="586854" y="0"/>
            <a:ext cx="3446060" cy="6109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64" t="29664" r="39897" b="9142"/>
          <a:stretch/>
        </p:blipFill>
        <p:spPr bwMode="auto">
          <a:xfrm>
            <a:off x="4556411" y="-33713"/>
            <a:ext cx="3596185" cy="6143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5384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97478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39767" cy="685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50268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7865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8303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1244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82251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3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174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92" t="16191" r="9687" b="19763"/>
          <a:stretch/>
        </p:blipFill>
        <p:spPr bwMode="auto">
          <a:xfrm>
            <a:off x="194648" y="163254"/>
            <a:ext cx="4328946" cy="550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4516131" y="1484074"/>
            <a:ext cx="4585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Madre María intercede por nosotras</a:t>
            </a:r>
          </a:p>
          <a:p>
            <a:pPr algn="ctr"/>
            <a:r>
              <a:rPr lang="es-MX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ante tu hijo danos de tu humidad, obediencia  y aceptación  a  la voluntad de Dios, se nuestro ejemplo de  Madre  Responsable</a:t>
            </a:r>
          </a:p>
          <a:p>
            <a:pPr algn="ctr"/>
            <a:r>
              <a:rPr lang="es-MX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ya que tu estuviste al frente en</a:t>
            </a:r>
          </a:p>
          <a:p>
            <a:pPr algn="ctr"/>
            <a:r>
              <a:rPr lang="es-MX" sz="2000" b="1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l</a:t>
            </a:r>
            <a:r>
              <a:rPr lang="es-MX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 educación y formación de tu hijo Jesús. en tus manos estamos.</a:t>
            </a:r>
          </a:p>
          <a:p>
            <a:pPr algn="ctr"/>
            <a:r>
              <a:rPr lang="es-MX" sz="2000" b="1" dirty="0" smtClean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Amen.</a:t>
            </a:r>
            <a:endParaRPr lang="es-MX" sz="2000" b="1" dirty="0">
              <a:solidFill>
                <a:srgbClr val="0070C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781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10291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1901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60608" y="136477"/>
            <a:ext cx="452383" cy="94240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9599978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23" t="37314" r="57151" b="11577"/>
          <a:stretch/>
        </p:blipFill>
        <p:spPr bwMode="auto">
          <a:xfrm>
            <a:off x="600502" y="11491"/>
            <a:ext cx="3534770" cy="6109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89" t="37640" r="56975" b="11811"/>
          <a:stretch/>
        </p:blipFill>
        <p:spPr bwMode="auto">
          <a:xfrm>
            <a:off x="4556410" y="-1"/>
            <a:ext cx="3625812" cy="612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5661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8" name="7 Rectángulo redondeado"/>
          <p:cNvSpPr/>
          <p:nvPr/>
        </p:nvSpPr>
        <p:spPr>
          <a:xfrm>
            <a:off x="641445" y="245660"/>
            <a:ext cx="4844955" cy="566382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Estatus</a:t>
            </a:r>
          </a:p>
          <a:p>
            <a:pPr algn="ctr"/>
            <a:endParaRPr lang="es-MX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algn="ctr"/>
            <a:endParaRPr lang="es-MX" sz="2800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946" y="3259890"/>
            <a:ext cx="3575952" cy="264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121756" y="3016419"/>
            <a:ext cx="387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 smtClean="0"/>
              <a:t>Divorciada   Soltera    Viuda     Separada</a:t>
            </a:r>
            <a:endParaRPr lang="es-MX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247" y="642164"/>
            <a:ext cx="3376753" cy="4503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6252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19" y="4126600"/>
            <a:ext cx="8521961" cy="1281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 redondeado"/>
          <p:cNvSpPr/>
          <p:nvPr/>
        </p:nvSpPr>
        <p:spPr>
          <a:xfrm>
            <a:off x="2646694" y="2118814"/>
            <a:ext cx="3835021" cy="1310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3649</a:t>
            </a:r>
            <a:endParaRPr lang="es-MX" sz="8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1228649" y="261083"/>
            <a:ext cx="66867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400" dirty="0" smtClean="0">
                <a:latin typeface="Arial" pitchFamily="34" charset="0"/>
                <a:cs typeface="Arial" pitchFamily="34" charset="0"/>
              </a:rPr>
              <a:t>MEMBRESIA </a:t>
            </a:r>
            <a:r>
              <a:rPr lang="es-MX" sz="5400" dirty="0" err="1" smtClean="0">
                <a:latin typeface="Arial" pitchFamily="34" charset="0"/>
                <a:cs typeface="Arial" pitchFamily="34" charset="0"/>
              </a:rPr>
              <a:t>MaRes</a:t>
            </a:r>
            <a:endParaRPr lang="es-MX" sz="54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444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228649" y="261083"/>
            <a:ext cx="6326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" pitchFamily="34" charset="0"/>
                <a:cs typeface="Arial" pitchFamily="34" charset="0"/>
              </a:rPr>
              <a:t>   Tablero de indicadores</a:t>
            </a:r>
            <a:endParaRPr lang="es-MX" sz="44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9" name="Chart 6">
            <a:extLst>
              <a:ext uri="{FF2B5EF4-FFF2-40B4-BE49-F238E27FC236}">
                <a16:creationId xmlns:xdr="http://schemas.openxmlformats.org/drawingml/2006/spreadsheetDrawing" xmlns:a16="http://schemas.microsoft.com/office/drawing/2014/main" xmlns="" xmlns:lc="http://schemas.openxmlformats.org/drawingml/2006/lockedCanvas" id="{00000000-0008-0000-0000-0000070000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6603124"/>
              </p:ext>
            </p:extLst>
          </p:nvPr>
        </p:nvGraphicFramePr>
        <p:xfrm>
          <a:off x="326686" y="1030524"/>
          <a:ext cx="8130722" cy="49292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3307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589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75" y="214450"/>
            <a:ext cx="450850" cy="969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283591" y="-7087"/>
            <a:ext cx="6326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" pitchFamily="34" charset="0"/>
                <a:cs typeface="Arial" pitchFamily="34" charset="0"/>
              </a:rPr>
              <a:t>   Tablero de indicadores</a:t>
            </a:r>
            <a:endParaRPr lang="es-MX" sz="44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6" t="23895" r="33092" b="10062"/>
          <a:stretch/>
        </p:blipFill>
        <p:spPr bwMode="auto">
          <a:xfrm>
            <a:off x="272956" y="950027"/>
            <a:ext cx="8188420" cy="4682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1819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445" y="3489585"/>
            <a:ext cx="3438525" cy="207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655444" y="538257"/>
            <a:ext cx="3438525" cy="2951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ENCUENTRO</a:t>
            </a:r>
          </a:p>
          <a:p>
            <a:pPr algn="ctr"/>
            <a:r>
              <a:rPr lang="es-MX" sz="4000" b="1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FAMILIAR</a:t>
            </a:r>
            <a:endParaRPr lang="es-MX" sz="4000" b="1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262" y="387753"/>
            <a:ext cx="2768600" cy="5595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6473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581</Words>
  <Application>Microsoft Office PowerPoint</Application>
  <PresentationFormat>Presentación en pantalla (4:3)</PresentationFormat>
  <Paragraphs>72</Paragraphs>
  <Slides>38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39" baseType="lpstr">
      <vt:lpstr>Office Theme</vt:lpstr>
      <vt:lpstr>MaRes</vt:lpstr>
      <vt:lpstr>Contenido: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86904}</cp:lastModifiedBy>
  <cp:revision>47</cp:revision>
  <dcterms:created xsi:type="dcterms:W3CDTF">2019-08-30T21:38:12Z</dcterms:created>
  <dcterms:modified xsi:type="dcterms:W3CDTF">2019-10-10T07:53:07Z</dcterms:modified>
</cp:coreProperties>
</file>